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1"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3" d="100"/>
          <a:sy n="43" d="100"/>
        </p:scale>
        <p:origin x="72"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4/15/2022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4/15/2022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4/15/2022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DE0CF-FCE2-4B12-9BA1-AE7A18A245D3}"/>
              </a:ext>
            </a:extLst>
          </p:cNvPr>
          <p:cNvSpPr>
            <a:spLocks noGrp="1"/>
          </p:cNvSpPr>
          <p:nvPr>
            <p:ph type="ctrTitle"/>
          </p:nvPr>
        </p:nvSpPr>
        <p:spPr/>
        <p:txBody>
          <a:bodyPr/>
          <a:lstStyle/>
          <a:p>
            <a:r>
              <a:rPr lang="fr-CA" dirty="0"/>
              <a:t>Learning, </a:t>
            </a:r>
            <a:r>
              <a:rPr lang="fr-CA" dirty="0" err="1"/>
              <a:t>emotion</a:t>
            </a:r>
            <a:r>
              <a:rPr lang="fr-CA" dirty="0"/>
              <a:t>, memory </a:t>
            </a:r>
          </a:p>
        </p:txBody>
      </p:sp>
      <p:sp>
        <p:nvSpPr>
          <p:cNvPr id="3" name="Subtitle 2">
            <a:extLst>
              <a:ext uri="{FF2B5EF4-FFF2-40B4-BE49-F238E27FC236}">
                <a16:creationId xmlns:a16="http://schemas.microsoft.com/office/drawing/2014/main" id="{CE1E1E1D-2D8D-4908-BF4B-278584336BA2}"/>
              </a:ext>
            </a:extLst>
          </p:cNvPr>
          <p:cNvSpPr>
            <a:spLocks noGrp="1"/>
          </p:cNvSpPr>
          <p:nvPr>
            <p:ph type="subTitle" idx="1"/>
          </p:nvPr>
        </p:nvSpPr>
        <p:spPr/>
        <p:txBody>
          <a:bodyPr/>
          <a:lstStyle/>
          <a:p>
            <a:r>
              <a:rPr lang="fr-CA" dirty="0"/>
              <a:t>Lesson-8</a:t>
            </a:r>
          </a:p>
          <a:p>
            <a:endParaRPr lang="fr-CA" dirty="0"/>
          </a:p>
        </p:txBody>
      </p:sp>
    </p:spTree>
    <p:extLst>
      <p:ext uri="{BB962C8B-B14F-4D97-AF65-F5344CB8AC3E}">
        <p14:creationId xmlns:p14="http://schemas.microsoft.com/office/powerpoint/2010/main" val="1175090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3E0F9-AC90-4A9F-A4C8-84B446468ABE}"/>
              </a:ext>
            </a:extLst>
          </p:cNvPr>
          <p:cNvSpPr>
            <a:spLocks noGrp="1"/>
          </p:cNvSpPr>
          <p:nvPr>
            <p:ph type="title"/>
          </p:nvPr>
        </p:nvSpPr>
        <p:spPr/>
        <p:txBody>
          <a:bodyPr/>
          <a:lstStyle/>
          <a:p>
            <a:r>
              <a:rPr lang="en-US" b="1" u="sng" dirty="0">
                <a:latin typeface="Times New Roman" panose="02020603050405020304" pitchFamily="18" charset="0"/>
                <a:ea typeface="Calibri" panose="020F0502020204030204" pitchFamily="34" charset="0"/>
                <a:cs typeface="Arial" panose="020B0604020202020204" pitchFamily="34" charset="0"/>
              </a:rPr>
              <a:t>Learning</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7A8C2B0E-E71F-4BFF-97A6-62710670B36E}"/>
              </a:ext>
            </a:extLst>
          </p:cNvPr>
          <p:cNvSpPr>
            <a:spLocks noGrp="1"/>
          </p:cNvSpPr>
          <p:nvPr>
            <p:ph idx="1"/>
          </p:nvPr>
        </p:nvSpPr>
        <p:spPr>
          <a:xfrm>
            <a:off x="713678" y="1583473"/>
            <a:ext cx="10414570" cy="4588727"/>
          </a:xfrm>
        </p:spPr>
        <p:txBody>
          <a:bodyPr>
            <a:normAutofit/>
          </a:bodyPr>
          <a:lstStyle/>
          <a:p>
            <a:pPr marL="0" marR="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When we act, we learn. </a:t>
            </a:r>
            <a:r>
              <a:rPr lang="en-US" b="1" dirty="0">
                <a:latin typeface="Calibri" panose="020F0502020204030204" pitchFamily="34" charset="0"/>
                <a:ea typeface="Calibri" panose="020F0502020204030204" pitchFamily="34" charset="0"/>
                <a:cs typeface="Arial" panose="020B0604020202020204" pitchFamily="34" charset="0"/>
              </a:rPr>
              <a:t>Learning </a:t>
            </a:r>
            <a:r>
              <a:rPr lang="en-US" dirty="0">
                <a:latin typeface="Calibri" panose="020F0502020204030204" pitchFamily="34" charset="0"/>
                <a:ea typeface="Calibri" panose="020F0502020204030204" pitchFamily="34" charset="0"/>
                <a:cs typeface="Arial" panose="020B0604020202020204" pitchFamily="34" charset="0"/>
              </a:rPr>
              <a:t>induces changes in our behavior arising from experience. Most human behavior is learned, although much learning is incidental. Learning theorists believe learning is produced through the interplay of drives, stimuli, cues, responses, and reinforcement. Two popular approaches to learning are classical conditioning and operant (instrumental) conditioning.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A </a:t>
            </a:r>
            <a:r>
              <a:rPr lang="en-US" b="1" dirty="0">
                <a:latin typeface="Calibri" panose="020F0502020204030204" pitchFamily="34" charset="0"/>
                <a:ea typeface="Calibri" panose="020F0502020204030204" pitchFamily="34" charset="0"/>
                <a:cs typeface="Arial" panose="020B0604020202020204" pitchFamily="34" charset="0"/>
              </a:rPr>
              <a:t>drive</a:t>
            </a:r>
            <a:r>
              <a:rPr lang="en-US" dirty="0">
                <a:latin typeface="Calibri" panose="020F0502020204030204" pitchFamily="34" charset="0"/>
                <a:ea typeface="Calibri" panose="020F0502020204030204" pitchFamily="34" charset="0"/>
                <a:cs typeface="Arial" panose="020B0604020202020204" pitchFamily="34" charset="0"/>
              </a:rPr>
              <a:t> is a strong internal stimulus impelling action. </a:t>
            </a:r>
            <a:r>
              <a:rPr lang="en-US" b="1" dirty="0">
                <a:latin typeface="Calibri" panose="020F0502020204030204" pitchFamily="34" charset="0"/>
                <a:ea typeface="Calibri" panose="020F0502020204030204" pitchFamily="34" charset="0"/>
                <a:cs typeface="Arial" panose="020B0604020202020204" pitchFamily="34" charset="0"/>
              </a:rPr>
              <a:t>Cues</a:t>
            </a:r>
            <a:r>
              <a:rPr lang="en-US" dirty="0">
                <a:latin typeface="Calibri" panose="020F0502020204030204" pitchFamily="34" charset="0"/>
                <a:ea typeface="Calibri" panose="020F0502020204030204" pitchFamily="34" charset="0"/>
                <a:cs typeface="Arial" panose="020B0604020202020204" pitchFamily="34" charset="0"/>
              </a:rPr>
              <a:t> are minor stimuli that determine when, where, and how a person responds. Suppose you buy an HP computer. If your experience is rewarding, your response to computers and HP will be positively reinforced. Later, when you want to buy a printer, you may assume that because it makes good computers, HP also makes good printers. In other words, you generalize your response to similar stimuli. A countertendency to generalization is discrimination. </a:t>
            </a:r>
            <a:r>
              <a:rPr lang="en-US" b="1" dirty="0">
                <a:latin typeface="Calibri" panose="020F0502020204030204" pitchFamily="34" charset="0"/>
                <a:ea typeface="Calibri" panose="020F0502020204030204" pitchFamily="34" charset="0"/>
                <a:cs typeface="Arial" panose="020B0604020202020204" pitchFamily="34" charset="0"/>
              </a:rPr>
              <a:t>Discrimination</a:t>
            </a:r>
            <a:r>
              <a:rPr lang="en-US" dirty="0">
                <a:latin typeface="Calibri" panose="020F0502020204030204" pitchFamily="34" charset="0"/>
                <a:ea typeface="Calibri" panose="020F0502020204030204" pitchFamily="34" charset="0"/>
                <a:cs typeface="Arial" panose="020B0604020202020204" pitchFamily="34" charset="0"/>
              </a:rPr>
              <a:t> means we have learned to recognize differences in sets of similar stimuli and can adjust our responses accordingly. </a:t>
            </a:r>
          </a:p>
          <a:p>
            <a:endParaRPr lang="fr-CA" dirty="0"/>
          </a:p>
        </p:txBody>
      </p:sp>
    </p:spTree>
    <p:extLst>
      <p:ext uri="{BB962C8B-B14F-4D97-AF65-F5344CB8AC3E}">
        <p14:creationId xmlns:p14="http://schemas.microsoft.com/office/powerpoint/2010/main" val="1617965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442B-96E1-4C4F-B80F-9D0FE23103FA}"/>
              </a:ext>
            </a:extLst>
          </p:cNvPr>
          <p:cNvSpPr>
            <a:spLocks noGrp="1"/>
          </p:cNvSpPr>
          <p:nvPr>
            <p:ph type="title"/>
          </p:nvPr>
        </p:nvSpPr>
        <p:spPr/>
        <p:txBody>
          <a:bodyPr/>
          <a:lstStyle/>
          <a:p>
            <a:r>
              <a:rPr lang="fr-CA" dirty="0" err="1"/>
              <a:t>learning</a:t>
            </a:r>
            <a:endParaRPr lang="fr-CA" dirty="0"/>
          </a:p>
        </p:txBody>
      </p:sp>
      <p:sp>
        <p:nvSpPr>
          <p:cNvPr id="3" name="Content Placeholder 2">
            <a:extLst>
              <a:ext uri="{FF2B5EF4-FFF2-40B4-BE49-F238E27FC236}">
                <a16:creationId xmlns:a16="http://schemas.microsoft.com/office/drawing/2014/main" id="{A854FE29-52BA-4730-96B2-1ED6CE2BD385}"/>
              </a:ext>
            </a:extLst>
          </p:cNvPr>
          <p:cNvSpPr>
            <a:spLocks noGrp="1"/>
          </p:cNvSpPr>
          <p:nvPr>
            <p:ph idx="1"/>
          </p:nvPr>
        </p:nvSpPr>
        <p:spPr/>
        <p:txBody>
          <a:bodyPr>
            <a:normAutofit lnSpcReduction="10000"/>
          </a:bodyPr>
          <a:lstStyle/>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Learning theory teaches marketers that they can build demand for a product by associating it with strong drives, using motivating cues, and providing positive reinforcement. A new company can enter the market by appealing to the same drives competitors use and by providing similar cues, because buyers are more likely to transfer loyalty to similar brands (generalization); or the company might design its brand to appeal to a different set of drives and offer strong cue inducements to switch (discrimination).</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Some researchers prefer more active, cognitive approaches when learning depends on the inferences or interpretations consumers make about outcomes (was an unfavorable consumer experience due to a bad product, or did the consumer fail to follow instructions properly?). The </a:t>
            </a:r>
            <a:r>
              <a:rPr lang="en-US" b="1" dirty="0">
                <a:latin typeface="Calibri" panose="020F0502020204030204" pitchFamily="34" charset="0"/>
                <a:ea typeface="Calibri" panose="020F0502020204030204" pitchFamily="34" charset="0"/>
                <a:cs typeface="Arial" panose="020B0604020202020204" pitchFamily="34" charset="0"/>
              </a:rPr>
              <a:t>hedonic bias</a:t>
            </a:r>
            <a:r>
              <a:rPr lang="en-US" dirty="0">
                <a:latin typeface="Calibri" panose="020F0502020204030204" pitchFamily="34" charset="0"/>
                <a:ea typeface="Calibri" panose="020F0502020204030204" pitchFamily="34" charset="0"/>
                <a:cs typeface="Arial" panose="020B0604020202020204" pitchFamily="34" charset="0"/>
              </a:rPr>
              <a:t> occurs when people have a general tendency to attribute success to themselves and failure to external causes. Consumers are thus more likely to blame a product than themselves, putting pressure on marketers to carefully explicate product functions in well-designed packaging and labels, instructive ads and Web sites, and so on.</a:t>
            </a:r>
            <a:endParaRPr lang="fr-CA" dirty="0"/>
          </a:p>
        </p:txBody>
      </p:sp>
    </p:spTree>
    <p:extLst>
      <p:ext uri="{BB962C8B-B14F-4D97-AF65-F5344CB8AC3E}">
        <p14:creationId xmlns:p14="http://schemas.microsoft.com/office/powerpoint/2010/main" val="4239000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C729B-669A-47F1-A985-59B8333B8BE0}"/>
              </a:ext>
            </a:extLst>
          </p:cNvPr>
          <p:cNvSpPr>
            <a:spLocks noGrp="1"/>
          </p:cNvSpPr>
          <p:nvPr>
            <p:ph type="title"/>
          </p:nvPr>
        </p:nvSpPr>
        <p:spPr/>
        <p:txBody>
          <a:bodyPr/>
          <a:lstStyle/>
          <a:p>
            <a:r>
              <a:rPr lang="en-US" b="1" dirty="0">
                <a:latin typeface="Times New Roman" panose="02020603050405020304" pitchFamily="18" charset="0"/>
                <a:ea typeface="Calibri" panose="020F0502020204030204" pitchFamily="34" charset="0"/>
                <a:cs typeface="Arial" panose="020B0604020202020204" pitchFamily="34" charset="0"/>
              </a:rPr>
              <a:t>Emotions</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18015EC2-0FF6-49FC-A5C1-3A814EBB65F1}"/>
              </a:ext>
            </a:extLst>
          </p:cNvPr>
          <p:cNvSpPr>
            <a:spLocks noGrp="1"/>
          </p:cNvSpPr>
          <p:nvPr>
            <p:ph idx="1"/>
          </p:nvPr>
        </p:nvSpPr>
        <p:spPr>
          <a:xfrm>
            <a:off x="602166" y="1204332"/>
            <a:ext cx="10526082" cy="4967868"/>
          </a:xfrm>
        </p:spPr>
        <p:txBody>
          <a:bodyPr>
            <a:normAutofit fontScale="92500" lnSpcReduction="10000"/>
          </a:bodyPr>
          <a:lstStyle/>
          <a:p>
            <a:pPr marL="0" marR="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Consumer response is not all cognitive and rational; much may be emotional and invoke different kinds of feelings. A brand or product may make a consumer feel proud, excited, or confident. An ad may create feelings of amusement, disgust, or wonder.</a:t>
            </a:r>
          </a:p>
          <a:p>
            <a:pPr marL="0" marR="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Here are two recent examples that recognize the power of emotions in consumer decision making. </a:t>
            </a:r>
          </a:p>
          <a:p>
            <a:pPr marL="0" marR="0">
              <a:lnSpc>
                <a:spcPct val="107000"/>
              </a:lnSpc>
              <a:spcBef>
                <a:spcPts val="0"/>
              </a:spcBef>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i="1" dirty="0">
                <a:latin typeface="Times New Roman" panose="02020603050405020304" pitchFamily="18" charset="0"/>
                <a:ea typeface="Calibri" panose="020F0502020204030204" pitchFamily="34" charset="0"/>
                <a:cs typeface="Times New Roman" panose="02020603050405020304" pitchFamily="18" charset="0"/>
              </a:rPr>
              <a:t>For years, specialty foam mattress leader </a:t>
            </a:r>
            <a:r>
              <a:rPr lang="en-US" b="1" i="1" dirty="0" err="1">
                <a:latin typeface="Times New Roman" panose="02020603050405020304" pitchFamily="18" charset="0"/>
                <a:ea typeface="Calibri" panose="020F0502020204030204" pitchFamily="34" charset="0"/>
                <a:cs typeface="Times New Roman" panose="02020603050405020304" pitchFamily="18" charset="0"/>
              </a:rPr>
              <a:t>Tempur-Pedic</a:t>
            </a:r>
            <a:r>
              <a:rPr lang="en-US" b="1" i="1" dirty="0">
                <a:latin typeface="Times New Roman" panose="02020603050405020304" pitchFamily="18" charset="0"/>
                <a:ea typeface="Calibri" panose="020F0502020204030204" pitchFamily="34" charset="0"/>
                <a:cs typeface="Times New Roman" panose="02020603050405020304" pitchFamily="18" charset="0"/>
              </a:rPr>
              <a:t> famously used infomercials showing that a wine glass on its mattress did not spill even as people bounced up and down on the bed. To create a stronger emotional connection, the company began a broader-based media campaign in 2007 that positioned the mattresses as a wellness brand and “the nighttime therapy for body and mind.”44 </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b="1" i="1" dirty="0">
                <a:latin typeface="Times New Roman" panose="02020603050405020304" pitchFamily="18" charset="0"/>
                <a:ea typeface="Calibri" panose="020F0502020204030204" pitchFamily="34" charset="0"/>
                <a:cs typeface="Times New Roman" panose="02020603050405020304" pitchFamily="18" charset="0"/>
              </a:rPr>
              <a:t>• Reckitt Benckiser and Procter &amp; Gamble launched advertising approaches in 2009 for </a:t>
            </a:r>
            <a:r>
              <a:rPr lang="en-US" b="1" i="1" dirty="0" err="1">
                <a:latin typeface="Times New Roman" panose="02020603050405020304" pitchFamily="18" charset="0"/>
                <a:ea typeface="Calibri" panose="020F0502020204030204" pitchFamily="34" charset="0"/>
                <a:cs typeface="Times New Roman" panose="02020603050405020304" pitchFamily="18" charset="0"/>
              </a:rPr>
              <a:t>Woolite</a:t>
            </a:r>
            <a:r>
              <a:rPr lang="en-US" b="1" i="1" dirty="0">
                <a:latin typeface="Times New Roman" panose="02020603050405020304" pitchFamily="18" charset="0"/>
                <a:ea typeface="Calibri" panose="020F0502020204030204" pitchFamily="34" charset="0"/>
                <a:cs typeface="Times New Roman" panose="02020603050405020304" pitchFamily="18" charset="0"/>
              </a:rPr>
              <a:t> and Tide, respectively, that tapped not into the detergents’ performance benefits but into the emotional connection—and challenges—of laundry. Based on research showing that one in three working women recognize they ruined some of their clothes in the wash over the last year, Reckitt Benckiser launched an online and in-store “Find the Look, Keep the Look” style guide for </a:t>
            </a:r>
            <a:r>
              <a:rPr lang="en-US" b="1" i="1" dirty="0" err="1">
                <a:latin typeface="Times New Roman" panose="02020603050405020304" pitchFamily="18" charset="0"/>
                <a:ea typeface="Calibri" panose="020F0502020204030204" pitchFamily="34" charset="0"/>
                <a:cs typeface="Times New Roman" panose="02020603050405020304" pitchFamily="18" charset="0"/>
              </a:rPr>
              <a:t>Woolite</a:t>
            </a:r>
            <a:r>
              <a:rPr lang="en-US" b="1" i="1" dirty="0">
                <a:latin typeface="Times New Roman" panose="02020603050405020304" pitchFamily="18" charset="0"/>
                <a:ea typeface="Calibri" panose="020F0502020204030204" pitchFamily="34" charset="0"/>
                <a:cs typeface="Times New Roman" panose="02020603050405020304" pitchFamily="18" charset="0"/>
              </a:rPr>
              <a:t> for “finding fashion and keeping it looking fabulous without breaking the bank.” Based on the premise that a detergent should do more than clean, P&amp;G positioned new Tide Total Care as preserving clothing and keeping the “7 signs of beautiful clothes,” including shape, softness, and finish.</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endParaRPr lang="fr-CA" dirty="0"/>
          </a:p>
        </p:txBody>
      </p:sp>
    </p:spTree>
    <p:extLst>
      <p:ext uri="{BB962C8B-B14F-4D97-AF65-F5344CB8AC3E}">
        <p14:creationId xmlns:p14="http://schemas.microsoft.com/office/powerpoint/2010/main" val="2291508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AC3D6-782C-4AFA-8E57-9262EECFF76C}"/>
              </a:ext>
            </a:extLst>
          </p:cNvPr>
          <p:cNvSpPr>
            <a:spLocks noGrp="1"/>
          </p:cNvSpPr>
          <p:nvPr>
            <p:ph type="title"/>
          </p:nvPr>
        </p:nvSpPr>
        <p:spPr>
          <a:xfrm>
            <a:off x="735980" y="484632"/>
            <a:ext cx="10392268" cy="1121144"/>
          </a:xfrm>
        </p:spPr>
        <p:txBody>
          <a:bodyPr>
            <a:normAutofit fontScale="90000"/>
          </a:bodyPr>
          <a:lstStyle/>
          <a:p>
            <a:r>
              <a:rPr lang="en-US" b="1" dirty="0">
                <a:latin typeface="Times New Roman" panose="02020603050405020304" pitchFamily="18" charset="0"/>
                <a:ea typeface="Calibri" panose="020F0502020204030204" pitchFamily="34" charset="0"/>
                <a:cs typeface="Arial" panose="020B0604020202020204" pitchFamily="34" charset="0"/>
              </a:rPr>
              <a:t>Memory</a:t>
            </a:r>
            <a:r>
              <a:rPr lang="en-US" dirty="0">
                <a:latin typeface="Times New Roman" panose="02020603050405020304" pitchFamily="18" charset="0"/>
                <a:ea typeface="Calibri" panose="020F0502020204030204" pitchFamily="34" charset="0"/>
                <a:cs typeface="Arial" panose="020B0604020202020204" pitchFamily="34" charset="0"/>
              </a:rPr>
              <a:t> </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96BD1FD5-5ADF-4272-AA97-7CD67CDC6728}"/>
              </a:ext>
            </a:extLst>
          </p:cNvPr>
          <p:cNvSpPr>
            <a:spLocks noGrp="1"/>
          </p:cNvSpPr>
          <p:nvPr>
            <p:ph idx="1"/>
          </p:nvPr>
        </p:nvSpPr>
        <p:spPr>
          <a:xfrm>
            <a:off x="735980" y="1806498"/>
            <a:ext cx="10392268" cy="4365702"/>
          </a:xfrm>
        </p:spPr>
        <p:txBody>
          <a:bodyPr>
            <a:normAutofit/>
          </a:bodyPr>
          <a:lstStyle/>
          <a:p>
            <a:pPr marL="0" marR="0">
              <a:lnSpc>
                <a:spcPct val="107000"/>
              </a:lnSpc>
              <a:spcBef>
                <a:spcPts val="0"/>
              </a:spcBef>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Cognitive psychologists distinguish between </a:t>
            </a:r>
            <a:r>
              <a:rPr lang="en-US" sz="2400" b="1" dirty="0">
                <a:latin typeface="Times New Roman" panose="02020603050405020304" pitchFamily="18" charset="0"/>
                <a:ea typeface="Calibri" panose="020F0502020204030204" pitchFamily="34" charset="0"/>
                <a:cs typeface="Times New Roman" panose="02020603050405020304" pitchFamily="18" charset="0"/>
              </a:rPr>
              <a:t>short-term memory (STM)—</a:t>
            </a:r>
            <a:r>
              <a:rPr lang="en-US" sz="2400" dirty="0">
                <a:latin typeface="Times New Roman" panose="02020603050405020304" pitchFamily="18" charset="0"/>
                <a:ea typeface="Calibri" panose="020F0502020204030204" pitchFamily="34" charset="0"/>
                <a:cs typeface="Times New Roman" panose="02020603050405020304" pitchFamily="18" charset="0"/>
              </a:rPr>
              <a:t>a temporary and limited repository of information—and </a:t>
            </a:r>
            <a:r>
              <a:rPr lang="en-US" sz="2400" b="1" dirty="0">
                <a:latin typeface="Times New Roman" panose="02020603050405020304" pitchFamily="18" charset="0"/>
                <a:ea typeface="Calibri" panose="020F0502020204030204" pitchFamily="34" charset="0"/>
                <a:cs typeface="Times New Roman" panose="02020603050405020304" pitchFamily="18" charset="0"/>
              </a:rPr>
              <a:t>long-term memory (LTM)—</a:t>
            </a:r>
            <a:r>
              <a:rPr lang="en-US" sz="2400" dirty="0">
                <a:latin typeface="Times New Roman" panose="02020603050405020304" pitchFamily="18" charset="0"/>
                <a:ea typeface="Calibri" panose="020F0502020204030204" pitchFamily="34" charset="0"/>
                <a:cs typeface="Times New Roman" panose="02020603050405020304" pitchFamily="18" charset="0"/>
              </a:rPr>
              <a:t>a more permanent, essentially unlimited repository. All the information and experiences we encounter as we go through life can end up in our long-term memory. </a:t>
            </a:r>
          </a:p>
          <a:p>
            <a:pPr marL="0" marR="0">
              <a:lnSpc>
                <a:spcPct val="107000"/>
              </a:lnSpc>
              <a:spcBef>
                <a:spcPts val="0"/>
              </a:spcBef>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Most widely accepted views of long-term memory structure assume we form some kind of associative model. For example, the </a:t>
            </a:r>
            <a:r>
              <a:rPr lang="en-US" sz="2400" b="1" dirty="0">
                <a:latin typeface="Times New Roman" panose="02020603050405020304" pitchFamily="18" charset="0"/>
                <a:ea typeface="Calibri" panose="020F0502020204030204" pitchFamily="34" charset="0"/>
                <a:cs typeface="Times New Roman" panose="02020603050405020304" pitchFamily="18" charset="0"/>
              </a:rPr>
              <a:t>associative network memory model</a:t>
            </a:r>
            <a:r>
              <a:rPr lang="en-US" sz="2400" dirty="0">
                <a:latin typeface="Times New Roman" panose="02020603050405020304" pitchFamily="18" charset="0"/>
                <a:ea typeface="Calibri" panose="020F0502020204030204" pitchFamily="34" charset="0"/>
                <a:cs typeface="Times New Roman" panose="02020603050405020304" pitchFamily="18" charset="0"/>
              </a:rPr>
              <a:t> views LTM as a set of nodes and links. Nodes are stored information connected by links that vary in strength. Any type of information can be stored in the memory network, including verbal, visual, abstract, and contextual.</a:t>
            </a:r>
          </a:p>
          <a:p>
            <a:pPr marL="0" marR="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106151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AC3D6-782C-4AFA-8E57-9262EECFF76C}"/>
              </a:ext>
            </a:extLst>
          </p:cNvPr>
          <p:cNvSpPr>
            <a:spLocks noGrp="1"/>
          </p:cNvSpPr>
          <p:nvPr>
            <p:ph type="title"/>
          </p:nvPr>
        </p:nvSpPr>
        <p:spPr>
          <a:xfrm>
            <a:off x="735980" y="484632"/>
            <a:ext cx="10392268" cy="1121144"/>
          </a:xfrm>
        </p:spPr>
        <p:txBody>
          <a:bodyPr>
            <a:normAutofit fontScale="90000"/>
          </a:bodyPr>
          <a:lstStyle/>
          <a:p>
            <a:r>
              <a:rPr lang="en-US" b="1" dirty="0">
                <a:latin typeface="Times New Roman" panose="02020603050405020304" pitchFamily="18" charset="0"/>
                <a:ea typeface="Calibri" panose="020F0502020204030204" pitchFamily="34" charset="0"/>
                <a:cs typeface="Arial" panose="020B0604020202020204" pitchFamily="34" charset="0"/>
              </a:rPr>
              <a:t>Memory</a:t>
            </a:r>
            <a:r>
              <a:rPr lang="en-US" dirty="0">
                <a:latin typeface="Times New Roman" panose="02020603050405020304" pitchFamily="18" charset="0"/>
                <a:ea typeface="Calibri" panose="020F0502020204030204" pitchFamily="34" charset="0"/>
                <a:cs typeface="Arial" panose="020B0604020202020204" pitchFamily="34" charset="0"/>
              </a:rPr>
              <a:t> </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96BD1FD5-5ADF-4272-AA97-7CD67CDC6728}"/>
              </a:ext>
            </a:extLst>
          </p:cNvPr>
          <p:cNvSpPr>
            <a:spLocks noGrp="1"/>
          </p:cNvSpPr>
          <p:nvPr>
            <p:ph idx="1"/>
          </p:nvPr>
        </p:nvSpPr>
        <p:spPr>
          <a:xfrm>
            <a:off x="468351" y="1315844"/>
            <a:ext cx="10659897" cy="4856356"/>
          </a:xfrm>
        </p:spPr>
        <p:txBody>
          <a:bodyPr>
            <a:normAutofit fontScale="92500" lnSpcReduction="10000"/>
          </a:bodyPr>
          <a:lstStyle/>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A spreading activation process from node to node determines how much we retrieve and what information we can actually recall in any given situation. When a node becomes activated because we’re encoding external information (when we read or hear a word or phrase) or retrieving internal information from LTM (when we think about some concept), other nodes are also activated if they’re strongly enough associated with that node.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In this model, we can think of consumer brand knowledge as a node in memory with a variety of linked associations. The strength and organization of these associations will be important determinants of the information we can recall about the brand. </a:t>
            </a:r>
            <a:r>
              <a:rPr lang="en-US" b="1" dirty="0">
                <a:latin typeface="Calibri" panose="020F0502020204030204" pitchFamily="34" charset="0"/>
                <a:ea typeface="Calibri" panose="020F0502020204030204" pitchFamily="34" charset="0"/>
                <a:cs typeface="Arial" panose="020B0604020202020204" pitchFamily="34" charset="0"/>
              </a:rPr>
              <a:t>Brand associations</a:t>
            </a:r>
            <a:r>
              <a:rPr lang="en-US" dirty="0">
                <a:latin typeface="Calibri" panose="020F0502020204030204" pitchFamily="34" charset="0"/>
                <a:ea typeface="Calibri" panose="020F0502020204030204" pitchFamily="34" charset="0"/>
                <a:cs typeface="Arial" panose="020B0604020202020204" pitchFamily="34" charset="0"/>
              </a:rPr>
              <a:t> consist of all brand-related thoughts, feelings, perceptions, images, experiences, beliefs, attitudes, and so on that become linked to the brand node.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We can think of marketing as a way of making sure consumers have product and service experiences to create the right brand knowledge structures and maintain them in memory. Companies such as Procter &amp; Gamble like to create mental maps of consumers that depict their knowledge of a particular brand in terms of the key associations likely to be triggered in a marketing setting, and their relative strength, favorability, and uniqueness to consumers.</a:t>
            </a:r>
          </a:p>
          <a:p>
            <a:endParaRPr lang="fr-CA" dirty="0"/>
          </a:p>
        </p:txBody>
      </p:sp>
    </p:spTree>
    <p:extLst>
      <p:ext uri="{BB962C8B-B14F-4D97-AF65-F5344CB8AC3E}">
        <p14:creationId xmlns:p14="http://schemas.microsoft.com/office/powerpoint/2010/main" val="708556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6</TotalTime>
  <Words>1011</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Calibri</vt:lpstr>
      <vt:lpstr>Rockwell</vt:lpstr>
      <vt:lpstr>Rockwell Condensed</vt:lpstr>
      <vt:lpstr>Times New Roman</vt:lpstr>
      <vt:lpstr>Wingdings</vt:lpstr>
      <vt:lpstr>Wood Type</vt:lpstr>
      <vt:lpstr>Learning, emotion, memory </vt:lpstr>
      <vt:lpstr>Learning </vt:lpstr>
      <vt:lpstr>learning</vt:lpstr>
      <vt:lpstr>Emotions </vt:lpstr>
      <vt:lpstr>Memory  </vt:lpstr>
      <vt:lpstr>Memory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emotion, memory </dc:title>
  <dc:creator>Marie Bonard</dc:creator>
  <cp:lastModifiedBy>Marie Bonard</cp:lastModifiedBy>
  <cp:revision>1</cp:revision>
  <dcterms:created xsi:type="dcterms:W3CDTF">2022-04-15T15:48:39Z</dcterms:created>
  <dcterms:modified xsi:type="dcterms:W3CDTF">2022-04-15T15:55:01Z</dcterms:modified>
</cp:coreProperties>
</file>